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88" r:id="rId2"/>
  </p:sldMasterIdLst>
  <p:notesMasterIdLst>
    <p:notesMasterId r:id="rId7"/>
  </p:notesMasterIdLst>
  <p:handoutMasterIdLst>
    <p:handoutMasterId r:id="rId8"/>
  </p:handoutMasterIdLst>
  <p:sldIdLst>
    <p:sldId id="259" r:id="rId3"/>
    <p:sldId id="260" r:id="rId4"/>
    <p:sldId id="262" r:id="rId5"/>
    <p:sldId id="26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E"/>
    <a:srgbClr val="E5D9B3"/>
    <a:srgbClr val="F3D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65830" autoAdjust="0"/>
  </p:normalViewPr>
  <p:slideViewPr>
    <p:cSldViewPr snapToGrid="0">
      <p:cViewPr varScale="1">
        <p:scale>
          <a:sx n="66" d="100"/>
          <a:sy n="66" d="100"/>
        </p:scale>
        <p:origin x="4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66"/>
    </p:cViewPr>
  </p:sorterViewPr>
  <p:notesViewPr>
    <p:cSldViewPr snapToGrid="0">
      <p:cViewPr varScale="1">
        <p:scale>
          <a:sx n="82" d="100"/>
          <a:sy n="82" d="100"/>
        </p:scale>
        <p:origin x="2274" y="72"/>
      </p:cViewPr>
      <p:guideLst/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7841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4"/>
            <a:ext cx="3037841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694BEA64-A8F7-470B-AD86-9E152743C429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8"/>
            <a:ext cx="3037841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1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447BFA0F-8F6C-4ECE-9781-DE0388E6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7841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4"/>
            <a:ext cx="3037841" cy="466434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91BC3C60-0CCF-40AA-B8F8-ACA37CCB981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60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3037841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643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19A49BDF-5EBB-45DA-BC40-21CC8A66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1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9BDF-5EBB-45DA-BC40-21CC8A6620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9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9BDF-5EBB-45DA-BC40-21CC8A6620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9BDF-5EBB-45DA-BC40-21CC8A662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49BDF-5EBB-45DA-BC40-21CC8A6620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0702"/>
            <a:ext cx="12191999" cy="307298"/>
          </a:xfrm>
          <a:prstGeom prst="rect">
            <a:avLst/>
          </a:prstGeom>
          <a:solidFill>
            <a:srgbClr val="F3D3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11015" y="6537392"/>
            <a:ext cx="5627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chin"/>
                <a:cs typeface="Courier New" panose="02070309020205020404" pitchFamily="49" charset="0"/>
              </a:rPr>
              <a:t>March 2017</a:t>
            </a:r>
            <a:endParaRPr lang="en-US" sz="1400" dirty="0">
              <a:latin typeface="Cochin"/>
              <a:cs typeface="Courier New" panose="02070309020205020404" pitchFamily="49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7385" y="246185"/>
            <a:ext cx="9003323" cy="597877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136922" y="6550702"/>
            <a:ext cx="949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65B1BF-2CB3-46C8-A05B-68E5397D053C}" type="slidenum">
              <a:rPr lang="en-US" sz="1400" smtClean="0">
                <a:latin typeface="Comic Sans MS" panose="030F0702030302020204" pitchFamily="66" charset="0"/>
              </a:rPr>
              <a:pPr algn="r"/>
              <a:t>‹#›</a:t>
            </a:fld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2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1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0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550702"/>
            <a:ext cx="12191999" cy="307298"/>
          </a:xfrm>
          <a:prstGeom prst="rect">
            <a:avLst/>
          </a:prstGeom>
          <a:solidFill>
            <a:srgbClr val="F3D3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1999" cy="1071322"/>
          </a:xfrm>
          <a:prstGeom prst="rect">
            <a:avLst/>
          </a:prstGeom>
          <a:solidFill>
            <a:srgbClr val="00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53800" y="41034"/>
            <a:ext cx="681068" cy="957690"/>
          </a:xfrm>
          <a:prstGeom prst="rect">
            <a:avLst/>
          </a:prstGeom>
        </p:spPr>
      </p:pic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539" y="655761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Summer 2016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6499" y="6557615"/>
            <a:ext cx="2743200" cy="24316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801B7FCE-1C08-456B-BCCC-59DE32D8857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6" y="41034"/>
            <a:ext cx="1776833" cy="9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4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9D0E-2424-4F2D-B730-34A8A3FE46E5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7956-93E3-4F5E-8618-C87E4E617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1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the Lab into the Classroom…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229" y="1291771"/>
            <a:ext cx="5370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CTL Pop Up Friday – March 24, 2017</a:t>
            </a:r>
          </a:p>
          <a:p>
            <a:pPr algn="ctr"/>
            <a:r>
              <a:rPr lang="en-US" sz="2000" b="1" dirty="0" smtClean="0"/>
              <a:t>Using Epson Interactive Projector with a Laptop as a Mobile Lab Platform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dirty="0" smtClean="0"/>
              <a:t>CDR Brad Baker, PMP, Mechanical Engineering</a:t>
            </a:r>
          </a:p>
          <a:p>
            <a:pPr algn="ctr"/>
            <a:r>
              <a:rPr lang="en-US" sz="2000" dirty="0" smtClean="0"/>
              <a:t>Materials Faculty Lab Director</a:t>
            </a:r>
          </a:p>
          <a:p>
            <a:pPr algn="ctr"/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" y="3655801"/>
            <a:ext cx="3149600" cy="2362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657" y="3286469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Turning this….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814" y="3877179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Into this…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28" y="1217507"/>
            <a:ext cx="2286001" cy="17145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25" y="3019929"/>
            <a:ext cx="2286001" cy="1714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26" y="4806431"/>
            <a:ext cx="2286001" cy="171450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5050971" y="2177143"/>
            <a:ext cx="1320800" cy="19256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50971" y="4102784"/>
            <a:ext cx="1320800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50971" y="4102784"/>
            <a:ext cx="1320800" cy="1456187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69829" y="1217507"/>
            <a:ext cx="2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A $400k Scanning Electron Microscope system with a full suite of detectors.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69829" y="3076875"/>
            <a:ext cx="2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One of several different mechanical loadframes.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69829" y="5017350"/>
            <a:ext cx="2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A nuclear engineering workstation with </a:t>
            </a:r>
            <a:r>
              <a:rPr lang="en-US" b="1" i="1" dirty="0" err="1" smtClean="0">
                <a:solidFill>
                  <a:srgbClr val="0070C0"/>
                </a:solidFill>
              </a:rPr>
              <a:t>NaI</a:t>
            </a:r>
            <a:r>
              <a:rPr lang="en-US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err="1" smtClean="0">
                <a:solidFill>
                  <a:srgbClr val="0070C0"/>
                </a:solidFill>
              </a:rPr>
              <a:t>LaBr</a:t>
            </a:r>
            <a:r>
              <a:rPr lang="en-US" b="1" i="1" dirty="0" smtClean="0">
                <a:solidFill>
                  <a:srgbClr val="0070C0"/>
                </a:solidFill>
              </a:rPr>
              <a:t>, and </a:t>
            </a:r>
            <a:r>
              <a:rPr lang="en-US" b="1" i="1" dirty="0" err="1" smtClean="0">
                <a:solidFill>
                  <a:srgbClr val="0070C0"/>
                </a:solidFill>
              </a:rPr>
              <a:t>HPGe</a:t>
            </a:r>
            <a:r>
              <a:rPr lang="en-US" b="1" i="1" dirty="0" smtClean="0">
                <a:solidFill>
                  <a:srgbClr val="0070C0"/>
                </a:solidFill>
              </a:rPr>
              <a:t> detectors.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0657" y="613526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while completely ITSD compliant, safe, and secure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the Lab into the Classroom…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72" y="1254609"/>
            <a:ext cx="4596226" cy="2498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257" y="1254609"/>
            <a:ext cx="4262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 to 4 demonstrations: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Scanning Electron Microscope (Ri237A)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NaI</a:t>
            </a:r>
            <a:r>
              <a:rPr lang="en-US" dirty="0" smtClean="0"/>
              <a:t> Detector (Ri005)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Optical Microscope (Ri237A)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Mechanical Loadframe (Ri236)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55" y="4014229"/>
            <a:ext cx="4615543" cy="2519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257" y="4014229"/>
            <a:ext cx="4078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In each case, full functionality of the lab equipment is available and data can be shown real time resulting in a fully interactive session.</a:t>
            </a:r>
          </a:p>
          <a:p>
            <a:pPr algn="just"/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Operations to collect data can be started, stopped, or paused with no impact on the process.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9143" y="1254609"/>
            <a:ext cx="2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Scanning window of the EME SEM.  Full analysis can be done as long as a sample is preloaded.</a:t>
            </a:r>
          </a:p>
          <a:p>
            <a:pPr algn="just"/>
            <a:endParaRPr lang="en-US" b="1" i="1" dirty="0">
              <a:solidFill>
                <a:srgbClr val="0070C0"/>
              </a:solidFill>
            </a:endParaRPr>
          </a:p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Remarkably, there is little lag and the scan can be pretty clearly seen (this is not accidental).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9143" y="4014229"/>
            <a:ext cx="2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Energy spectrum of Co-60 analyzed using one of several </a:t>
            </a:r>
            <a:r>
              <a:rPr lang="en-US" b="1" i="1" dirty="0" err="1" smtClean="0">
                <a:solidFill>
                  <a:srgbClr val="0070C0"/>
                </a:solidFill>
              </a:rPr>
              <a:t>NaI</a:t>
            </a:r>
            <a:r>
              <a:rPr lang="en-US" b="1" i="1" dirty="0" smtClean="0">
                <a:solidFill>
                  <a:srgbClr val="0070C0"/>
                </a:solidFill>
              </a:rPr>
              <a:t> scintillation detectors.  </a:t>
            </a:r>
          </a:p>
          <a:p>
            <a:pPr algn="just"/>
            <a:endParaRPr lang="en-US" b="1" i="1" dirty="0">
              <a:solidFill>
                <a:srgbClr val="0070C0"/>
              </a:solidFill>
            </a:endParaRPr>
          </a:p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Counting can be viewed remotely during the experiment (very useful for long experiments).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Uses…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83" y="1250517"/>
            <a:ext cx="5558420" cy="3126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72" y="1250517"/>
            <a:ext cx="58011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Advantages: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Laboratory elements are critical to some classes where students need experience operating equipment while in some other classes they provided as demonstrations with the instructor or technician performing the operation.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In either case, many labs are not well suited for large group discussion for a number of possible reasons:</a:t>
            </a:r>
          </a:p>
          <a:p>
            <a:pPr algn="just"/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Lab classrooms are often small and/or remote.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The equipment presents a hazard to the student (e.g. nuclear engineering courses).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There is insufficient time during a single period to go to and from the lab space.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The lab environment is not well suited for a balance of classroom and lab instruction.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1783" y="4497049"/>
            <a:ext cx="5558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4B8E"/>
                </a:solidFill>
              </a:rPr>
              <a:t>Not all classes require the same level of lab support.  In this case a large class that only uses a device once may not be well suited to go to the lab environment.</a:t>
            </a:r>
          </a:p>
          <a:p>
            <a:endParaRPr lang="en-US" i="1" dirty="0">
              <a:solidFill>
                <a:srgbClr val="004B8E"/>
              </a:solidFill>
            </a:endParaRPr>
          </a:p>
          <a:p>
            <a:r>
              <a:rPr lang="en-US" i="1" dirty="0" smtClean="0">
                <a:solidFill>
                  <a:srgbClr val="004B8E"/>
                </a:solidFill>
              </a:rPr>
              <a:t>Instead the lab environment can be brought to the student in any class room on the Yard.</a:t>
            </a:r>
            <a:endParaRPr lang="en-US" i="1" dirty="0">
              <a:solidFill>
                <a:srgbClr val="004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this all possible??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4872" y="1250517"/>
            <a:ext cx="4845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are 4 major components that make this type of setup work:</a:t>
            </a:r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dirty="0" smtClean="0"/>
              <a:t>A suitable projector (why you are here)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Lab equipment that is fully PC driven (i.e. minimal number of manual controls/functions)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A laboratory “engine” (e.g. SEAHAWK)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Infrastructure (do not lose sight of this obvious requirement)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52" y="1179969"/>
            <a:ext cx="4056862" cy="2281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32169" r="16349" b="18730"/>
          <a:stretch/>
        </p:blipFill>
        <p:spPr>
          <a:xfrm>
            <a:off x="5170652" y="3868409"/>
            <a:ext cx="4056862" cy="2451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9143" y="1254609"/>
            <a:ext cx="2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All of the example shown today are made possible by lab engines SEAHAWK and SEADRAGON.</a:t>
            </a:r>
          </a:p>
          <a:p>
            <a:pPr algn="just"/>
            <a:endParaRPr lang="en-US" b="1" i="1" dirty="0">
              <a:solidFill>
                <a:srgbClr val="0070C0"/>
              </a:solidFill>
            </a:endParaRPr>
          </a:p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These are powerful PCs that bridge the gap.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9143" y="3868409"/>
            <a:ext cx="2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There is a reason why this microscope is a $70k microscope vice a $20k microscope even though the optics might be the same.</a:t>
            </a:r>
          </a:p>
          <a:p>
            <a:pPr algn="just"/>
            <a:endParaRPr lang="en-US" b="1" i="1" dirty="0">
              <a:solidFill>
                <a:srgbClr val="0070C0"/>
              </a:solidFill>
            </a:endParaRPr>
          </a:p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Think about this as sourcing lab devices.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872" y="4699405"/>
            <a:ext cx="4464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Any questions or ideas contact: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CDR Brad Baker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EME/ENR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bbaker@usna.edu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5" y="5021687"/>
            <a:ext cx="1867505" cy="14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541</Words>
  <Application>Microsoft Office PowerPoint</Application>
  <PresentationFormat>Widescreen</PresentationFormat>
  <Paragraphs>67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Cochin</vt:lpstr>
      <vt:lpstr>Comic Sans MS</vt:lpstr>
      <vt:lpstr>Courier New</vt:lpstr>
      <vt:lpstr>Custom Design</vt:lpstr>
      <vt:lpstr>1_Custom Design</vt:lpstr>
      <vt:lpstr>Bringing the Lab into the Classroom…</vt:lpstr>
      <vt:lpstr>Bringing the Lab into the Classroom…</vt:lpstr>
      <vt:lpstr>Possible Uses…</vt:lpstr>
      <vt:lpstr>How is this all possible??</vt:lpstr>
    </vt:vector>
  </TitlesOfParts>
  <Company>USNA ITSD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Bradford W CDR USN USNA Annapolis</dc:creator>
  <cp:lastModifiedBy>Baker, Bradford W CDR USN USNA Annapolis</cp:lastModifiedBy>
  <cp:revision>47</cp:revision>
  <cp:lastPrinted>2017-03-22T19:31:13Z</cp:lastPrinted>
  <dcterms:created xsi:type="dcterms:W3CDTF">2016-05-20T11:46:08Z</dcterms:created>
  <dcterms:modified xsi:type="dcterms:W3CDTF">2017-03-22T19:33:01Z</dcterms:modified>
</cp:coreProperties>
</file>